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4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02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1" d="100"/>
          <a:sy n="81" d="100"/>
        </p:scale>
        <p:origin x="-4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1/30/2015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F5B9A-66BD-4CA0-AAF9-B0F527CE00D1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C1CE3-E236-4DD7-89DD-6CB559A588A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33164-F69D-403F-AA43-8A95E7AFE75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04085-573A-48CD-8CB6-6823022B06E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F3EE2E-F309-416E-979C-5E452E93A6B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50E6A-97BC-44B7-A6A3-686512457C37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0D68F4-56EA-4A72-833A-09F6BC1A76FE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0AA3CE-09D5-4BDD-98EB-9AF44A5295F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D436B6-6227-4793-9119-4899F841DA78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B41E27-7469-4298-A69F-868344839B9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2EF60D-04FF-4102-B11D-54138F926A0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A9DB80-A5F2-4BAC-A29A-9AAE3E446CFA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60EF2-5A78-4163-895D-2E0164CA609C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A4AFAA-9F08-4DE1-A14A-BAA2445B419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5F2DB6-3A2F-42BD-945D-9B27725186D2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B71AEF-12CB-4B39-A648-AFB7A9736F9B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EAE862-B1B3-4B46-90F8-5BC9D0739B3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434C2-E31F-4BD3-89D7-E33410F50CBD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A75B29-4797-46D5-8DCF-935B1A59BFA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2780D7-6BEA-4BEB-90F5-02E7B682A09B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EA046-FCF6-4C31-B715-9B4884A2F1EE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265DEA-BA64-4685-BAC3-EC6354A2428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2627E2-3C36-4FD6-B459-8D0951990611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32E8F-97E3-4E3F-9474-BFFC6803AB13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4752-95B9-4669-9A00-EF6FD98D5E9C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3E70E2-A136-4C8E-B5A0-2452F13B88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DABAD2-C7DA-4D66-AFD1-81EC35797C77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FF827-56E5-4726-BDC0-98D84DF784F4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B90-5290-4600-A845-4246279446A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9688"/>
            <a:ext cx="6769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 binary tree</a:t>
            </a:r>
            <a:r>
              <a:rPr lang="en-US" altLang="en-US" smtClean="0">
                <a:latin typeface="Arial" charset="0"/>
                <a:cs typeface="Arial" charset="0"/>
              </a:rPr>
              <a:t> is where each node is: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full node,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leaf node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have applications 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Huffman encoding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55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Node Class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binary node class is similar to the single node class: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#include &lt;algorithm&gt;</a:t>
            </a:r>
          </a:p>
          <a:p>
            <a:pPr>
              <a:buFontTx/>
              <a:buNone/>
            </a:pPr>
            <a:endParaRPr lang="en-US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1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class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protected: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Type element;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 Type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Type retrieve()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*left()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*right()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empty()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size()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void clear();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}</a:t>
            </a:r>
            <a:endParaRPr lang="en-US" altLang="en-US" sz="11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98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usually only construct new leaf nodes</a:t>
            </a:r>
            <a:endParaRPr lang="en-US" altLang="en-US" sz="13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US" altLang="en-US" sz="12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Binary_node&lt;Type&gt;::Binary_node( Type const &amp;obj ):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element( obj ),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left_tree( nullptr ),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right_tree( nullptr )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The accessors are similar to that of </a:t>
            </a:r>
            <a:r>
              <a:rPr lang="en-US" altLang="en-US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Single_list</a:t>
            </a:r>
            <a:endParaRPr lang="en-US" altLang="en-US" sz="130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Type Binary_node&lt;Type&gt;::retrieve() const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return element;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Binary_node&lt;Type&gt; *Binary_node&lt;Type&gt;::left() const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return left_tree;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Binary_node&lt;Type&gt; *Binary_node&lt;Type&gt;::right() const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return right_tree;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480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Much of the basic functionality is very similar to </a:t>
            </a:r>
            <a:r>
              <a:rPr lang="en-US" altLang="en-US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Simple_tree</a:t>
            </a:r>
            <a:endParaRPr lang="en-US" altLang="en-US" sz="130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bool Binary_node&lt;Type&gt;::empty() const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return ( this == nullptr );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bool Binary_node&lt;Type&gt;::is_leaf() const {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    return !empty() &amp;&amp; left()-&gt;empty() &amp;&amp; right()-&gt;empty();</a:t>
            </a:r>
          </a:p>
          <a:p>
            <a:pPr lvl="2">
              <a:buFontTx/>
              <a:buNone/>
            </a:pPr>
            <a:r>
              <a:rPr lang="en-US" altLang="en-US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1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819525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Size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recursive size function runs in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time and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can be implemented to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(1)</a:t>
            </a: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	int Binary_node&lt;Type&gt;::size() const {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600" b="1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 empty() </a:t>
            </a:r>
            <a:r>
              <a:rPr lang="en-US" altLang="en-US" sz="1600" b="1" smtClean="0">
                <a:latin typeface="Consolas" pitchFamily="49" charset="0"/>
                <a:cs typeface="Consolas" pitchFamily="49" charset="0"/>
              </a:rPr>
              <a:t>?</a:t>
            </a: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 0 </a:t>
            </a:r>
            <a:r>
              <a:rPr lang="en-US" altLang="en-US" sz="1600" b="1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                1 + left()-&gt;size() + right()-&gt;size();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18437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92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3819525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5613" y="1600200"/>
            <a:ext cx="85058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recursive height function also runs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time and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Later we will implement this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</a:t>
            </a:r>
            <a:r>
              <a:rPr lang="en-US" altLang="en-US" sz="1600" b="1" dirty="0" smtClean="0">
                <a:latin typeface="Consolas" pitchFamily="49" charset="0"/>
                <a:cs typeface="Consolas" pitchFamily="49" charset="0"/>
              </a:rPr>
              <a:t>return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empty() </a:t>
            </a:r>
            <a:r>
              <a:rPr lang="en-US" altLang="en-US" sz="1600" b="1" dirty="0" smtClean="0">
                <a:latin typeface="Consolas" pitchFamily="49" charset="0"/>
                <a:cs typeface="Consolas" pitchFamily="49" charset="0"/>
              </a:rPr>
              <a:t>?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-1 </a:t>
            </a:r>
            <a:r>
              <a:rPr lang="en-US" altLang="en-US" sz="1600" b="1" dirty="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1 +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::max( left()-&gt;height(), right()-&gt;height()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 typeface="Arial" charset="0"/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9461" name="Picture 3" descr="C:\Users\dwharder\Desktop\a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5048250"/>
            <a:ext cx="1223962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234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Clear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Removing all the nodes in a tree is similarly recursive:</a:t>
            </a:r>
            <a:endParaRPr lang="en-US" altLang="en-US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b="1" dirty="0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&lt;Type&gt;::clear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*&amp;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if ( empty()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return;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left()-&gt;clear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left_node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right()-&gt;clear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right_node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delete this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ptr_to_this</a:t>
            </a:r>
            <a:r>
              <a:rPr lang="en-US" alt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= nullptr;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9309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linked lists and arrays, some operations would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run times of operations on binary trees, we will see, depends on the height of the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see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worst is clearly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Under average conditions, the height is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best case is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5305425" y="4324350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4" imgW="431613" imgH="241195" progId="Equation.3">
                  <p:embed/>
                </p:oleObj>
              </mc:Choice>
              <mc:Fallback>
                <p:oleObj name="Equation" r:id="rId4" imgW="4316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4324350"/>
                        <a:ext cx="749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2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can achieve and maintain a height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, we will see that many operations can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we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Logarithmic time is not significantly worse than constant time: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Times New Roman" pitchFamily="18" charset="0"/>
                <a:cs typeface="Arial" charset="0"/>
              </a:rPr>
              <a:t>                                   lg( 1000 ) ≈ 10		kB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lg( 1 000 000 ) ≈ 20		MB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lg( 1 000 000 000 ) ≈ 30		GB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lg( 1 000 000 000 000 ) ≈ 40		TB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       lg( 1000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) ≈ 10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106738"/>
            <a:ext cx="33194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40425" y="6237288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http://xkcd.com/394/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80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will look at the binary tree data structure: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few applications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Ropes (strings)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Expression trees</a:t>
            </a:r>
          </a:p>
        </p:txBody>
      </p:sp>
    </p:spTree>
    <p:extLst>
      <p:ext uri="{BB962C8B-B14F-4D97-AF65-F5344CB8AC3E}">
        <p14:creationId xmlns:p14="http://schemas.microsoft.com/office/powerpoint/2010/main" val="52794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Ropes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1995, Boehm </a:t>
            </a:r>
            <a:r>
              <a:rPr lang="en-US" altLang="en-US" i="1" smtClean="0">
                <a:latin typeface="Arial" charset="0"/>
                <a:cs typeface="Arial" charset="0"/>
              </a:rPr>
              <a:t>et al</a:t>
            </a:r>
            <a:r>
              <a:rPr lang="en-US" altLang="en-US" smtClean="0">
                <a:latin typeface="Arial" charset="0"/>
                <a:cs typeface="Arial" charset="0"/>
              </a:rPr>
              <a:t>. introduced the idea of a rope, or a </a:t>
            </a:r>
            <a:r>
              <a:rPr lang="en-US" altLang="en-US" i="1" smtClean="0">
                <a:latin typeface="Arial" charset="0"/>
                <a:cs typeface="Arial" charset="0"/>
              </a:rPr>
              <a:t>heavyweight</a:t>
            </a:r>
            <a:r>
              <a:rPr lang="en-US" altLang="en-US" smtClean="0">
                <a:latin typeface="Arial" charset="0"/>
                <a:cs typeface="Arial" charset="0"/>
              </a:rPr>
              <a:t> string</a:t>
            </a:r>
          </a:p>
        </p:txBody>
      </p:sp>
      <p:pic>
        <p:nvPicPr>
          <p:cNvPr id="23556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86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Alpha-numeric data is stored using a </a:t>
            </a:r>
            <a:r>
              <a:rPr lang="en-US" altLang="en-US" i="1" smtClean="0">
                <a:latin typeface="Arial" charset="0"/>
                <a:cs typeface="Arial" charset="0"/>
              </a:rPr>
              <a:t>string</a:t>
            </a:r>
            <a:r>
              <a:rPr lang="en-US" altLang="en-US" smtClean="0">
                <a:latin typeface="Arial" charset="0"/>
                <a:cs typeface="Arial" charset="0"/>
              </a:rPr>
              <a:t> of characters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character (or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char</a:t>
            </a:r>
            <a:r>
              <a:rPr lang="en-US" altLang="en-US" smtClean="0">
                <a:latin typeface="Arial" charset="0"/>
                <a:cs typeface="Arial" charset="0"/>
              </a:rPr>
              <a:t>) is a numeric value from 0 to 255 where certain numbers represent certain letters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65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b="1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mtClean="0">
                <a:latin typeface="Arial" charset="0"/>
                <a:cs typeface="Arial" charset="0"/>
              </a:rPr>
              <a:t>‘B’ 	66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97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‘b’	98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  ’	32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Unicode extends character encoding beyond the Latin alphabet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Still waiting for the </a:t>
            </a:r>
            <a:r>
              <a:rPr lang="en-CA" altLang="en-US" smtClean="0">
                <a:latin typeface="Arial" charset="0"/>
                <a:cs typeface="Arial" charset="0"/>
              </a:rPr>
              <a:t>Tengwar characters…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b="1" baseline="-25000" smtClean="0">
              <a:latin typeface="Courier New" pitchFamily="49" charset="0"/>
              <a:cs typeface="Arial" charset="0"/>
            </a:endParaRPr>
          </a:p>
        </p:txBody>
      </p:sp>
      <p:pic>
        <p:nvPicPr>
          <p:cNvPr id="24580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C:\Users\dwharder\Desktop\b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732463"/>
            <a:ext cx="27368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8488" y="6381750"/>
            <a:ext cx="12858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J.R.R. Tolkien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731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C-style string is an array of characters followed by the character with a numeric value of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 problem with using arrays is the runtime required to concatenate two strings</a:t>
            </a:r>
          </a:p>
        </p:txBody>
      </p:sp>
      <p:pic>
        <p:nvPicPr>
          <p:cNvPr id="25604" name="Picture 4" descr="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97138"/>
            <a:ext cx="5216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83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Concatenating two strings requires the operations of: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Allocating more memory,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Coping both strings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26628" name="Picture 8" descr="r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19308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78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rope data structure: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Stores strings in the leaves,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(full) represent the concatenation of the two strings,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Represents the string with the right sub-tree concatenated onto the end of the left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previous concatenation may now occur in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</p:txBody>
      </p:sp>
      <p:pic>
        <p:nvPicPr>
          <p:cNvPr id="27652" name="Picture 7" descr="r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005263"/>
            <a:ext cx="8891587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291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The string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may be represented using the rope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28676" name="Picture 5" descr="r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44900"/>
            <a:ext cx="8893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1336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0" descr="noex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76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Additional information may be useful: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Recording the number of characters in both the left and right sub-trees</a:t>
            </a: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It is also possible to eliminate duplication of common sub-strings</a:t>
            </a:r>
          </a:p>
          <a:p>
            <a:pPr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29700" name="Picture 7" descr="bl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085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12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Any basic mathematical expression containing binary operators may be represented using a binary 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example, 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3(4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c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/5 + (6 –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e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30724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213100"/>
            <a:ext cx="76771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356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Observations: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store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Leaf nodes store literals or variables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 nodes have just one sub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order is not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Addition and multiplication (commutative)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Order is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Subtraction and division (non-commutative)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possible to replace non-commutative operators using the unary negation and inversion:</a:t>
            </a:r>
          </a:p>
          <a:p>
            <a:pPr lvl="1" algn="ctr">
              <a:buFont typeface="Arial" charset="0"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 b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-1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      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(–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645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05038"/>
            <a:ext cx="767715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post-order depth-first traversal converts such a tree to the reverse-Polish format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3  4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b  c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+  +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d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5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÷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6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e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–  +  +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341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is not a binary tree:</a:t>
            </a:r>
          </a:p>
        </p:txBody>
      </p:sp>
      <p:pic>
        <p:nvPicPr>
          <p:cNvPr id="6148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74850"/>
            <a:ext cx="61214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Humans think in in-order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Computers think in post-order: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operands must be loaded into registers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operation is then called on those registers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Most use in-order notation (C, C++, Java, C#, etc.)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Necessary to translate in-order into post-order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91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introduced binary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node has two distinct and identifiable sub-trees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Either sub-tree may optionally be empty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sub-trees are ordered relative to the other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looked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02303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arbitrary number of children in general trees is often unnecessary—many real-life trees are restricted to two branches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 using binary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ancestral tree of an individual, parents, grandparents, </a:t>
            </a:r>
            <a:r>
              <a:rPr lang="en-US" altLang="en-US" i="1" smtClean="0">
                <a:latin typeface="Arial" charset="0"/>
                <a:cs typeface="Arial" charset="0"/>
              </a:rPr>
              <a:t>etc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Phylogenetic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Lossless encoding algorithms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also issues with general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is no natural order between a node and its children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25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tree is a restriction where each node has exactly two children: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child is either empty or another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binary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restriction allows us to label the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children as </a:t>
            </a:r>
            <a:r>
              <a:rPr lang="en-US" altLang="en-US" i="1" smtClean="0">
                <a:latin typeface="Arial" charset="0"/>
                <a:cs typeface="Arial" charset="0"/>
              </a:rPr>
              <a:t>left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i="1" smtClean="0">
                <a:latin typeface="Arial" charset="0"/>
                <a:cs typeface="Arial" charset="0"/>
              </a:rPr>
              <a:t>right</a:t>
            </a:r>
            <a:r>
              <a:rPr lang="en-US" altLang="en-US" smtClean="0">
                <a:latin typeface="Arial" charset="0"/>
                <a:cs typeface="Arial" charset="0"/>
              </a:rPr>
              <a:t> subtrees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At this point, recall that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(log</a:t>
            </a:r>
            <a:r>
              <a:rPr lang="en-US" altLang="en-US" i="1" baseline="-2500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for any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8196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478088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81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We will also refer to the two sub-trees as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The left-hand sub-tree</a:t>
            </a:r>
            <a:r>
              <a:rPr lang="en-US" dirty="0" smtClean="0">
                <a:latin typeface="Arial" charset="0"/>
                <a:cs typeface="Arial" charset="0"/>
              </a:rPr>
              <a:t>, and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The right-hand sub-tree</a:t>
            </a:r>
          </a:p>
        </p:txBody>
      </p:sp>
      <p:pic>
        <p:nvPicPr>
          <p:cNvPr id="9220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36838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28938" y="2994025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4668838" y="2994025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72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Sample variations on binary trees with five nodes:</a:t>
            </a:r>
          </a:p>
        </p:txBody>
      </p:sp>
      <p:pic>
        <p:nvPicPr>
          <p:cNvPr id="10244" name="Picture 5" descr="C:\Users\dwharder\Desktop\bb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46085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78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</a:t>
            </a:r>
            <a:r>
              <a:rPr lang="en-US" altLang="en-US" smtClean="0">
                <a:latin typeface="Arial" charset="0"/>
                <a:cs typeface="Arial" charset="0"/>
              </a:rPr>
              <a:t> node is a node where both the left and right sub-trees are non-empty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z="18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endParaRPr lang="en-US" altLang="en-US" sz="11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/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Legend: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         full nodes            </a:t>
            </a:r>
            <a:r>
              <a:rPr lang="en-US" altLang="en-US" smtClean="0">
                <a:solidFill>
                  <a:schemeClr val="hlink"/>
                </a:solidFill>
                <a:latin typeface="Arial" charset="0"/>
                <a:cs typeface="Arial" charset="0"/>
              </a:rPr>
              <a:t>neither             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solidFill>
                  <a:srgbClr val="008000"/>
                </a:solidFill>
                <a:latin typeface="Arial" charset="0"/>
                <a:cs typeface="Arial" charset="0"/>
              </a:rPr>
              <a:t>leaf nodes</a:t>
            </a:r>
          </a:p>
        </p:txBody>
      </p:sp>
      <p:pic>
        <p:nvPicPr>
          <p:cNvPr id="11268" name="Picture 5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445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Oval 6"/>
          <p:cNvSpPr>
            <a:spLocks noChangeArrowheads="1"/>
          </p:cNvSpPr>
          <p:nvPr/>
        </p:nvSpPr>
        <p:spPr bwMode="auto">
          <a:xfrm>
            <a:off x="2600325" y="5130800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0" name="Oval 7"/>
          <p:cNvSpPr>
            <a:spLocks noChangeArrowheads="1"/>
          </p:cNvSpPr>
          <p:nvPr/>
        </p:nvSpPr>
        <p:spPr bwMode="auto">
          <a:xfrm>
            <a:off x="4068763" y="5141913"/>
            <a:ext cx="215900" cy="215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011863" y="513715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2" name="TextBox 7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53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6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empty node</a:t>
            </a:r>
            <a:r>
              <a:rPr lang="en-US" altLang="en-US" dirty="0" smtClean="0">
                <a:latin typeface="Arial" charset="0"/>
                <a:cs typeface="Arial" charset="0"/>
              </a:rPr>
              <a:t> or a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 sub-tree</a:t>
            </a:r>
            <a:r>
              <a:rPr lang="en-US" altLang="en-US" dirty="0" smtClean="0">
                <a:latin typeface="Arial" charset="0"/>
                <a:cs typeface="Arial" charset="0"/>
              </a:rPr>
              <a:t>  is any location where a new leaf node could be appended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1275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01172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9346</TotalTime>
  <Words>226</Words>
  <Application>Microsoft Office PowerPoint</Application>
  <PresentationFormat>On-screen Show (4:3)</PresentationFormat>
  <Paragraphs>343</Paragraphs>
  <Slides>32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Equation</vt:lpstr>
      <vt:lpstr>PowerPoint Presentation</vt:lpstr>
      <vt:lpstr>Outline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Binary Node Class</vt:lpstr>
      <vt:lpstr>Binary Node Class</vt:lpstr>
      <vt:lpstr>Binary Node Class</vt:lpstr>
      <vt:lpstr>Binary Node Class</vt:lpstr>
      <vt:lpstr>Size</vt:lpstr>
      <vt:lpstr>Height</vt:lpstr>
      <vt:lpstr>Clear</vt:lpstr>
      <vt:lpstr>Run Times</vt:lpstr>
      <vt:lpstr>Run Times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Expression Trees</vt:lpstr>
      <vt:lpstr>Application:  Expression Trees</vt:lpstr>
      <vt:lpstr>Application:  Expression Trees</vt:lpstr>
      <vt:lpstr>Application:  Expression Trees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457</cp:revision>
  <dcterms:created xsi:type="dcterms:W3CDTF">2009-09-11T23:00:44Z</dcterms:created>
  <dcterms:modified xsi:type="dcterms:W3CDTF">2015-01-30T18:08:48Z</dcterms:modified>
</cp:coreProperties>
</file>